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505" r:id="rId2"/>
    <p:sldId id="470" r:id="rId3"/>
    <p:sldId id="507" r:id="rId4"/>
    <p:sldId id="300" r:id="rId5"/>
    <p:sldId id="509" r:id="rId6"/>
    <p:sldId id="511" r:id="rId7"/>
    <p:sldId id="506" r:id="rId8"/>
    <p:sldId id="304" r:id="rId9"/>
    <p:sldId id="517" r:id="rId10"/>
    <p:sldId id="301" r:id="rId11"/>
    <p:sldId id="302" r:id="rId12"/>
    <p:sldId id="303" r:id="rId13"/>
    <p:sldId id="510" r:id="rId14"/>
    <p:sldId id="514" r:id="rId15"/>
    <p:sldId id="516" r:id="rId16"/>
    <p:sldId id="518" r:id="rId17"/>
    <p:sldId id="519" r:id="rId18"/>
    <p:sldId id="521" r:id="rId19"/>
    <p:sldId id="520" r:id="rId20"/>
    <p:sldId id="522" r:id="rId21"/>
    <p:sldId id="523" r:id="rId22"/>
    <p:sldId id="524" r:id="rId23"/>
    <p:sldId id="490" r:id="rId24"/>
    <p:sldId id="385" r:id="rId25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3D8FC1"/>
    <a:srgbClr val="FFD85B"/>
    <a:srgbClr val="A50021"/>
    <a:srgbClr val="CC3300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95" autoAdjust="0"/>
  </p:normalViewPr>
  <p:slideViewPr>
    <p:cSldViewPr>
      <p:cViewPr varScale="1">
        <p:scale>
          <a:sx n="85" d="100"/>
          <a:sy n="85" d="100"/>
        </p:scale>
        <p:origin x="60" y="3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86651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4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</a:pPr>
            <a:r>
              <a:rPr lang="en-US"/>
              <a:t>Click to edit Master text styles</a:t>
            </a:r>
          </a:p>
          <a:p>
            <a: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2" descr="https://west-wind.com/images/wwtoolbarlogo.png">
            <a:extLst>
              <a:ext uri="{FF2B5EF4-FFF2-40B4-BE49-F238E27FC236}">
                <a16:creationId xmlns:a16="http://schemas.microsoft.com/office/drawing/2014/main" id="{0C78103B-5DFC-4AA1-B014-06C6634B3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111" y="6453578"/>
            <a:ext cx="1287164" cy="30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b="1" smtClean="0">
          <a:solidFill>
            <a:srgbClr val="FFCC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1800" smtClean="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1800" dirty="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log.west-wind.com/" TargetMode="External"/><Relationship Id="rId2" Type="http://schemas.openxmlformats.org/officeDocument/2006/relationships/hyperlink" Target="https://twitter.com/rickstrah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rstrahl@west-wind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447800"/>
            <a:ext cx="7772400" cy="2209800"/>
          </a:xfrm>
        </p:spPr>
        <p:txBody>
          <a:bodyPr/>
          <a:lstStyle/>
          <a:p>
            <a:r>
              <a:rPr lang="en-US" sz="3100"/>
              <a:t>Using 'Dotnet Tools' </a:t>
            </a:r>
            <a:br>
              <a:rPr lang="en-US" sz="3100"/>
            </a:br>
            <a:r>
              <a:rPr lang="en-US" sz="3100"/>
              <a:t>to create </a:t>
            </a:r>
            <a:r>
              <a:rPr lang="en-US" sz="3100" dirty="0"/>
              <a:t>Reusable and </a:t>
            </a:r>
            <a:r>
              <a:rPr lang="en-US" sz="3100"/>
              <a:t>Shareable </a:t>
            </a:r>
            <a:br>
              <a:rPr lang="en-US" sz="3100"/>
            </a:br>
            <a:r>
              <a:rPr lang="en-US" sz="3100"/>
              <a:t>Tools and Applications</a:t>
            </a:r>
            <a:endParaRPr lang="en-US" sz="3100" dirty="0"/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04800" y="2971801"/>
            <a:ext cx="77724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3200">
              <a:solidFill>
                <a:srgbClr val="FFCC00"/>
              </a:solidFill>
              <a:latin typeface="+mj-lt"/>
              <a:ea typeface="+mj-ea"/>
              <a:cs typeface="+mj-cs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</a:rPr>
              <a:t>Rick </a:t>
            </a:r>
            <a:r>
              <a:rPr lang="en-US" sz="2000" dirty="0">
                <a:latin typeface="Verdana" pitchFamily="34" charset="0"/>
              </a:rPr>
              <a:t>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west-wind.com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w</a:t>
            </a:r>
            <a:r>
              <a:rPr lang="en-US" sz="2000">
                <a:solidFill>
                  <a:srgbClr val="00B0F0"/>
                </a:solidFill>
                <a:latin typeface="Consolas" panose="020B0609020204030204" pitchFamily="49" charset="0"/>
              </a:rPr>
              <a:t>eblog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.west-wind.com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solidFill>
                  <a:srgbClr val="00B0F0"/>
                </a:solidFill>
                <a:latin typeface="Consolas" panose="020B0609020204030204" pitchFamily="49" charset="0"/>
              </a:rPr>
              <a:t>https://github.com/RickStrahl/CodeMagazine-DotnetTools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01B21-4A06-47D6-81A1-874E6AFC0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E79A-557D-4056-A10A-80880472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Tools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9B7-8D7E-405B-B131-8E9D9E455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10972800" cy="5334000"/>
          </a:xfrm>
        </p:spPr>
        <p:txBody>
          <a:bodyPr/>
          <a:lstStyle/>
          <a:p>
            <a:r>
              <a:rPr lang="en-US"/>
              <a:t>Uses Standard .NET Core Projects</a:t>
            </a:r>
          </a:p>
          <a:p>
            <a:pPr lvl="1"/>
            <a:r>
              <a:rPr lang="en-US" sz="2000"/>
              <a:t>Has to be executable </a:t>
            </a:r>
            <a:r>
              <a:rPr lang="en-US" sz="1400"/>
              <a:t>(Console, WPF/WinForms)</a:t>
            </a:r>
          </a:p>
          <a:p>
            <a:pPr lvl="1"/>
            <a:r>
              <a:rPr lang="en-US" sz="2000"/>
              <a:t>Use </a:t>
            </a:r>
            <a:r>
              <a:rPr lang="en-US" sz="2000">
                <a:solidFill>
                  <a:srgbClr val="FFFFCC"/>
                </a:solidFill>
                <a:latin typeface="Consolas" panose="020B0609020204030204" pitchFamily="49" charset="0"/>
              </a:rPr>
              <a:t>&lt;PackAsTool&gt;</a:t>
            </a:r>
          </a:p>
          <a:p>
            <a:r>
              <a:rPr lang="en-US"/>
              <a:t>Publish with NuGet</a:t>
            </a:r>
          </a:p>
          <a:p>
            <a:pPr lvl="1"/>
            <a:r>
              <a:rPr lang="en-US" sz="2000"/>
              <a:t>Nuget publish command like any other package</a:t>
            </a:r>
          </a:p>
          <a:p>
            <a:r>
              <a:rPr lang="en-US"/>
              <a:t>Install and Manage with Dotnet Tool Command</a:t>
            </a:r>
          </a:p>
          <a:p>
            <a:pPr lvl="1"/>
            <a:r>
              <a:rPr lang="en-US" sz="2000"/>
              <a:t>Dedicated </a:t>
            </a:r>
            <a:r>
              <a:rPr lang="en-US" sz="2000" b="1"/>
              <a:t>SDK Command </a:t>
            </a:r>
            <a:r>
              <a:rPr lang="en-US" sz="2000"/>
              <a:t>to Install and Update</a:t>
            </a:r>
          </a:p>
          <a:p>
            <a:pPr lvl="1"/>
            <a:r>
              <a:rPr lang="en-US" sz="2000" b="1"/>
              <a:t>Install</a:t>
            </a:r>
          </a:p>
          <a:p>
            <a:pPr lvl="1"/>
            <a:r>
              <a:rPr lang="en-US" sz="2000" b="1"/>
              <a:t>Update</a:t>
            </a:r>
          </a:p>
          <a:p>
            <a:pPr lvl="1"/>
            <a:r>
              <a:rPr lang="en-US" sz="2000" b="1"/>
              <a:t>Uninstall</a:t>
            </a:r>
          </a:p>
          <a:p>
            <a:pPr lvl="1"/>
            <a:r>
              <a:rPr lang="en-US" sz="2000" b="1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72923656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C09C-741F-43DE-B4AB-D8B79E197B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290" y="228600"/>
            <a:ext cx="10363200" cy="457200"/>
          </a:xfrm>
        </p:spPr>
        <p:txBody>
          <a:bodyPr/>
          <a:lstStyle/>
          <a:p>
            <a:r>
              <a:rPr lang="en-US"/>
              <a:t>Creating a Dotnet Tool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BBE83-81EE-4CE0-9A2F-A897DA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0" y="1219200"/>
            <a:ext cx="1191865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0104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81E9-5BB6-4B51-9C9A-62C6B47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NuGet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A6A69-5374-49F9-875B-CDE4AE8F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0"/>
            <a:ext cx="6984545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B9D62-E8BD-4F43-90C2-D8C7DA203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234" y="1371600"/>
            <a:ext cx="70715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3296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47A2B2-3094-4E40-935B-6ABBCB7EC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</a:blip>
          <a:srcRect l="1982" t="1963" r="2891" b="1961"/>
          <a:stretch/>
        </p:blipFill>
        <p:spPr>
          <a:xfrm>
            <a:off x="1830094" y="1523999"/>
            <a:ext cx="3255620" cy="4267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98BC1-03C9-47F7-9BA5-33512BF7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and Manage Dotnet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30A2E-7C21-4376-921C-645AA6B0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399"/>
            <a:ext cx="6477000" cy="5486400"/>
          </a:xfrm>
        </p:spPr>
        <p:txBody>
          <a:bodyPr/>
          <a:lstStyle/>
          <a:p>
            <a:r>
              <a:rPr lang="en-US"/>
              <a:t>Install</a:t>
            </a:r>
          </a:p>
          <a:p>
            <a:pPr marL="457200" lvl="1" indent="0">
              <a:buNone/>
            </a:pPr>
            <a:endParaRPr lang="en-US" sz="1500"/>
          </a:p>
          <a:p>
            <a:endParaRPr lang="en-US" sz="1200"/>
          </a:p>
          <a:p>
            <a:r>
              <a:rPr lang="en-US"/>
              <a:t>Manage Tools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200"/>
          </a:p>
          <a:p>
            <a:endParaRPr lang="en-US"/>
          </a:p>
          <a:p>
            <a:r>
              <a:rPr lang="en-US"/>
              <a:t>Install from a local folder for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7C7E9-332F-41DB-8CF2-30AE594F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7517"/>
            <a:ext cx="12192000" cy="523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00F8D0-DC37-4F35-AD0D-901BF3549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9695238" cy="59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BD251C-EA93-4039-A164-FDD8CA3B6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05083"/>
            <a:ext cx="9952381" cy="580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F03ED-A270-4E72-9620-79A4448B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52800"/>
            <a:ext cx="10352381" cy="53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7DAF7D-3548-4EDF-B0E4-8862ECBEB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14800"/>
            <a:ext cx="5085714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7076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F677-E063-4C4B-B355-F6317B79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Listing Installed 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05EEF3-7389-4C24-AF77-31AF933E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9" y="838200"/>
            <a:ext cx="5752777" cy="657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270E3-7C13-4D67-B35E-159E4AF7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76400"/>
            <a:ext cx="1157287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0627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5CAE-F5A1-42A7-9014-AEBB5CD5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17" y="381000"/>
            <a:ext cx="10972800" cy="377824"/>
          </a:xfrm>
        </p:spPr>
        <p:txBody>
          <a:bodyPr/>
          <a:lstStyle/>
          <a:p>
            <a:r>
              <a:rPr lang="en-US" sz="2400"/>
              <a:t>Search for Public Dotnet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701E9-AC54-4EB2-A8D0-638C71435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145" y="1535113"/>
            <a:ext cx="5386917" cy="3951288"/>
          </a:xfrm>
        </p:spPr>
        <p:txBody>
          <a:bodyPr/>
          <a:lstStyle/>
          <a:p>
            <a:r>
              <a:rPr lang="en-US" sz="1400"/>
              <a:t>Dotnet Tools List GitHub Repository</a:t>
            </a:r>
            <a:br>
              <a:rPr lang="en-US" sz="1400"/>
            </a:br>
            <a:r>
              <a:rPr lang="en-US" sz="1400">
                <a:solidFill>
                  <a:srgbClr val="00B0F0"/>
                </a:solidFill>
                <a:latin typeface="Consolas" panose="020B0609020204030204" pitchFamily="49" charset="0"/>
              </a:rPr>
              <a:t>https://github.com/natemcmaster/dotnet-tools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A77785-D029-4E94-BFBF-A1BDDDE5C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15000" y="1535113"/>
            <a:ext cx="5389033" cy="3951288"/>
          </a:xfrm>
        </p:spPr>
        <p:txBody>
          <a:bodyPr/>
          <a:lstStyle/>
          <a:p>
            <a:r>
              <a:rPr lang="en-US" sz="1400"/>
              <a:t>ToolGet Search Site</a:t>
            </a:r>
            <a:br>
              <a:rPr lang="en-US" sz="1400"/>
            </a:br>
            <a:r>
              <a:rPr lang="en-US" sz="1400">
                <a:solidFill>
                  <a:srgbClr val="00B0F0"/>
                </a:solidFill>
                <a:latin typeface="Consolas" panose="020B0609020204030204" pitchFamily="49" charset="0"/>
              </a:rPr>
              <a:t>https://www.toolget.net/</a:t>
            </a:r>
          </a:p>
          <a:p>
            <a:endParaRPr lang="en-US" sz="14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0E380-3C37-4BF7-B11F-22CC5516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143" y="2057399"/>
            <a:ext cx="5019213" cy="4114801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E9F66-C4C5-45FC-89A4-9EE1F00B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2" y="2057399"/>
            <a:ext cx="3919538" cy="40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2821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1D6699-B2BD-409C-BC07-D733E1B3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Dotnet Tool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F66DCF-51D7-45CF-A6EB-E7F017E7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58466"/>
            <a:ext cx="11480800" cy="5289934"/>
          </a:xfrm>
        </p:spPr>
        <p:txBody>
          <a:bodyPr/>
          <a:lstStyle/>
          <a:p>
            <a:r>
              <a:rPr lang="en-US"/>
              <a:t>Run by Toolname</a:t>
            </a:r>
          </a:p>
          <a:p>
            <a:pPr lvl="1"/>
            <a:r>
              <a:rPr lang="en-US"/>
              <a:t>Important: Toolname may be different than package name</a:t>
            </a:r>
          </a:p>
          <a:p>
            <a:pPr lvl="1"/>
            <a:r>
              <a:rPr lang="en-US"/>
              <a:t>Dotnet Tools are added to the global OS path</a:t>
            </a:r>
          </a:p>
          <a:p>
            <a:pPr lvl="1"/>
            <a:r>
              <a:rPr lang="en-US"/>
              <a:t>Works like you’d expect an executable to work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 sz="1200"/>
          </a:p>
          <a:p>
            <a:r>
              <a:rPr lang="en-US"/>
              <a:t>Uses a Launcher: Not a typical Executable</a:t>
            </a:r>
          </a:p>
          <a:p>
            <a:pPr lvl="1"/>
            <a:r>
              <a:rPr lang="en-US"/>
              <a:t>Dotnet Tools are ‘proxied’</a:t>
            </a:r>
          </a:p>
          <a:p>
            <a:pPr lvl="1"/>
            <a:r>
              <a:rPr lang="en-US"/>
              <a:t>Creates a smaller ‘launcher’ executable</a:t>
            </a:r>
          </a:p>
          <a:p>
            <a:pPr lvl="1"/>
            <a:r>
              <a:rPr lang="en-US"/>
              <a:t>Launcher has same name as Toolname</a:t>
            </a:r>
          </a:p>
          <a:p>
            <a:pPr lvl="1"/>
            <a:r>
              <a:rPr lang="en-US"/>
              <a:t>Launcher lives in a known location</a:t>
            </a:r>
          </a:p>
          <a:p>
            <a:pPr lvl="1"/>
            <a:r>
              <a:rPr lang="en-US"/>
              <a:t>Launcher is a native OS specific Bootstrapper</a:t>
            </a:r>
          </a:p>
          <a:p>
            <a:pPr marL="457200" lvl="1" indent="0">
              <a:buNone/>
            </a:pPr>
            <a:r>
              <a:rPr lang="en-US"/>
              <a:t>	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2E17F-B0BC-4672-A42B-BA82AE99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5" y="2743200"/>
            <a:ext cx="10323809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4346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ADB4-7155-4E52-8089-80EC5F86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Pathing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F664A4-6A73-4435-B3AD-A64D65D398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632209"/>
            <a:ext cx="75819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80F2E1-9531-4B36-8BDD-A4198DEF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59817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8953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37F04-0EE1-41E5-A586-DC42E89B1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9600" y="2057400"/>
            <a:ext cx="9652000" cy="1470025"/>
          </a:xfrm>
        </p:spPr>
        <p:txBody>
          <a:bodyPr/>
          <a:lstStyle/>
          <a:p>
            <a:r>
              <a:rPr lang="en-US" sz="4000"/>
              <a:t>Dotnet Tool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DD8D81-85C5-43D0-955B-26AAEBE6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3124200"/>
            <a:ext cx="8534400" cy="1752600"/>
          </a:xfrm>
        </p:spPr>
        <p:txBody>
          <a:bodyPr/>
          <a:lstStyle/>
          <a:p>
            <a:r>
              <a:rPr lang="en-US" sz="1800">
                <a:solidFill>
                  <a:srgbClr val="FFFFCC"/>
                </a:solidFill>
              </a:rPr>
              <a:t>Some tools I’ve built and published</a:t>
            </a:r>
          </a:p>
        </p:txBody>
      </p:sp>
    </p:spTree>
    <p:extLst>
      <p:ext uri="{BB962C8B-B14F-4D97-AF65-F5344CB8AC3E}">
        <p14:creationId xmlns:p14="http://schemas.microsoft.com/office/powerpoint/2010/main" val="648557230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6766-091D-43AE-B3CD-287EFB69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Snippet Converter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2F2F5-4A3B-43D3-8836-F365208E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838200"/>
            <a:ext cx="11480800" cy="5410200"/>
          </a:xfrm>
        </p:spPr>
        <p:txBody>
          <a:bodyPr/>
          <a:lstStyle/>
          <a:p>
            <a:r>
              <a:rPr lang="en-US" sz="1800"/>
              <a:t>Converts Visual Studio Snippets</a:t>
            </a:r>
          </a:p>
          <a:p>
            <a:pPr lvl="1"/>
            <a:r>
              <a:rPr lang="en-US" sz="1800"/>
              <a:t>To Visual Studio Code</a:t>
            </a:r>
          </a:p>
          <a:p>
            <a:pPr lvl="1"/>
            <a:r>
              <a:rPr lang="en-US" sz="1800"/>
              <a:t>Rider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AF3650-0A50-4826-A40D-8F6EFDA9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65475"/>
            <a:ext cx="4038600" cy="489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2BFFB9-4850-4FF6-9135-061939894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61" y="1965475"/>
            <a:ext cx="5735859" cy="47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E065CE-BA73-4723-AF33-D161585C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1399161"/>
            <a:ext cx="3810000" cy="4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0399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0B4707-CC92-45F0-98FD-5288966EAD91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endParaRPr lang="en-US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628650" y="457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673" y="323553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69" y="3962400"/>
            <a:ext cx="2466331" cy="2158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092283"/>
            <a:ext cx="2862708" cy="1898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23261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6962507" y="3105959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4025427"/>
            <a:ext cx="3314700" cy="20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542C-6409-4477-A6C3-3E2D68B4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Packager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4530A-8209-4C5A-8590-581AA374F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/>
              <a:t>Takes a URL and turns it into</a:t>
            </a:r>
            <a:br>
              <a:rPr lang="en-US" sz="2000"/>
            </a:br>
            <a:r>
              <a:rPr lang="en-US" sz="2000"/>
              <a:t>a self-contained HTML Package</a:t>
            </a:r>
          </a:p>
          <a:p>
            <a:pPr lvl="1"/>
            <a:r>
              <a:rPr lang="en-US" sz="2000"/>
              <a:t>Single, very large self-contained HTML file </a:t>
            </a:r>
          </a:p>
          <a:p>
            <a:pPr lvl="1"/>
            <a:r>
              <a:rPr lang="en-US" sz="2000"/>
              <a:t>Folder of loose files</a:t>
            </a:r>
          </a:p>
          <a:p>
            <a:pPr lvl="1"/>
            <a:r>
              <a:rPr lang="en-US" sz="2000"/>
              <a:t>Zip file of loose files</a:t>
            </a:r>
          </a:p>
          <a:p>
            <a:pPr lvl="1"/>
            <a:endParaRPr lang="en-US" sz="2000"/>
          </a:p>
          <a:p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AADC8-7B4D-4314-A6F2-657D6C4DC6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4BBEFC4-E396-4AFE-91B1-F211C7B9E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070" y="1491692"/>
            <a:ext cx="6477000" cy="47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75F85-3736-4C62-A28B-2D01FF6E9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9990"/>
            <a:ext cx="4720071" cy="5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76264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2C05-EBB7-49A7-A870-44779712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Reload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9AB0-885D-4696-AC98-CE4B7574D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485572"/>
            <a:ext cx="5416550" cy="4419600"/>
          </a:xfrm>
        </p:spPr>
        <p:txBody>
          <a:bodyPr/>
          <a:lstStyle/>
          <a:p>
            <a:r>
              <a:rPr lang="en-US" sz="1800"/>
              <a:t>Generic Static Web Server</a:t>
            </a:r>
          </a:p>
          <a:p>
            <a:pPr lvl="1"/>
            <a:r>
              <a:rPr lang="en-US" sz="1600"/>
              <a:t>Local or Networked Web Server</a:t>
            </a:r>
          </a:p>
          <a:p>
            <a:pPr lvl="1"/>
            <a:r>
              <a:rPr lang="en-US" sz="1600"/>
              <a:t>Built in Live Reload</a:t>
            </a:r>
          </a:p>
          <a:p>
            <a:pPr lvl="1"/>
            <a:r>
              <a:rPr lang="en-US" sz="1600"/>
              <a:t>Built in loose Razor Page Support</a:t>
            </a:r>
          </a:p>
          <a:p>
            <a:pPr lvl="1"/>
            <a:r>
              <a:rPr lang="en-US" sz="1600"/>
              <a:t>Built in Markdown Document Support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Just point at a folder and go</a:t>
            </a:r>
          </a:p>
          <a:p>
            <a:pPr lvl="1"/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0CA39-8C68-4A98-AA34-643534F128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FE9423-73CC-4E18-82DF-ACC01BDF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0"/>
            <a:ext cx="6369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029AA-9070-4F9C-AA59-457D38393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51371"/>
            <a:ext cx="4114800" cy="475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575A8-6879-4FDF-A677-1024F2CF7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" y="4664824"/>
            <a:ext cx="5813097" cy="7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691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FF16-BFF7-4C2D-BDC9-EDDCC54B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Legacy Application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2B77-E113-46F7-B20D-938773B97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00200"/>
            <a:ext cx="3810000" cy="4419600"/>
          </a:xfrm>
        </p:spPr>
        <p:txBody>
          <a:bodyPr/>
          <a:lstStyle/>
          <a:p>
            <a:r>
              <a:rPr lang="en-US" sz="1600"/>
              <a:t>FoxPro Interface</a:t>
            </a:r>
          </a:p>
          <a:p>
            <a:pPr lvl="1"/>
            <a:r>
              <a:rPr lang="en-US" sz="1200"/>
              <a:t>West Wind Web Connection</a:t>
            </a:r>
          </a:p>
          <a:p>
            <a:pPr lvl="1"/>
            <a:r>
              <a:rPr lang="en-US" sz="1200"/>
              <a:t>Ultra Legacy – 25 year old tech</a:t>
            </a:r>
          </a:p>
          <a:p>
            <a:pPr lvl="1"/>
            <a:r>
              <a:rPr lang="en-US" sz="1200"/>
              <a:t>Updated with new technology</a:t>
            </a:r>
          </a:p>
          <a:p>
            <a:pPr lvl="1"/>
            <a:r>
              <a:rPr lang="en-US" sz="1100"/>
              <a:t>Continues to serve 1000’s of customers</a:t>
            </a:r>
            <a:br>
              <a:rPr lang="en-US" sz="1100"/>
            </a:br>
            <a:endParaRPr lang="en-US" sz="1100"/>
          </a:p>
          <a:p>
            <a:r>
              <a:rPr lang="en-US" sz="1600"/>
              <a:t>Server</a:t>
            </a:r>
          </a:p>
          <a:p>
            <a:pPr lvl="1"/>
            <a:r>
              <a:rPr lang="en-US" sz="1200"/>
              <a:t>Provides Web integration to FoxPro</a:t>
            </a:r>
          </a:p>
          <a:p>
            <a:pPr lvl="1"/>
            <a:r>
              <a:rPr lang="en-US" sz="1200"/>
              <a:t>Passes request and response data</a:t>
            </a:r>
          </a:p>
          <a:p>
            <a:pPr lvl="1"/>
            <a:r>
              <a:rPr lang="en-US" sz="1200"/>
              <a:t>FoxPro runs as Application Server</a:t>
            </a:r>
          </a:p>
          <a:p>
            <a:pPr lvl="1"/>
            <a:r>
              <a:rPr lang="en-US" sz="1200"/>
              <a:t>Used to build FoxPro Web apps</a:t>
            </a:r>
            <a:br>
              <a:rPr lang="en-US" sz="1200"/>
            </a:br>
            <a:endParaRPr lang="en-US" sz="1200"/>
          </a:p>
          <a:p>
            <a:r>
              <a:rPr lang="en-US" sz="1600"/>
              <a:t>Benefits</a:t>
            </a:r>
          </a:p>
          <a:p>
            <a:pPr lvl="1"/>
            <a:r>
              <a:rPr lang="en-US" sz="1200"/>
              <a:t>No Web Server requirements</a:t>
            </a:r>
          </a:p>
          <a:p>
            <a:pPr lvl="1"/>
            <a:r>
              <a:rPr lang="en-US" sz="1200"/>
              <a:t>Much easier configuration</a:t>
            </a:r>
          </a:p>
          <a:p>
            <a:pPr lvl="1"/>
            <a:r>
              <a:rPr lang="en-US" sz="1200"/>
              <a:t>Easy installation</a:t>
            </a:r>
          </a:p>
          <a:p>
            <a:pPr lvl="1"/>
            <a:r>
              <a:rPr lang="en-US" sz="1200"/>
              <a:t>Potential for cross platform</a:t>
            </a:r>
          </a:p>
          <a:p>
            <a:pPr lvl="1"/>
            <a:r>
              <a:rPr lang="en-US" sz="1200"/>
              <a:t>Zero config for local Dev setup</a:t>
            </a:r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marL="457200" lvl="1" indent="0">
              <a:buNone/>
            </a:pPr>
            <a:endParaRPr lang="en-US" sz="12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BCFDA1B-D2F1-488B-A68A-B7635FD3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18" y="838200"/>
            <a:ext cx="8512175" cy="526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46305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4D9-4C40-4B1F-962B-1C11CF8F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Tools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7DF8-9945-455F-985C-BA6AF944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14400"/>
            <a:ext cx="11480800" cy="5334000"/>
          </a:xfrm>
        </p:spPr>
        <p:txBody>
          <a:bodyPr/>
          <a:lstStyle/>
          <a:p>
            <a:r>
              <a:rPr lang="en-US"/>
              <a:t>Shareable Dotnet Tools </a:t>
            </a:r>
          </a:p>
          <a:p>
            <a:pPr lvl="1"/>
            <a:r>
              <a:rPr lang="en-US"/>
              <a:t>Easy to create – regular .NET Core projects</a:t>
            </a:r>
          </a:p>
          <a:p>
            <a:pPr lvl="1"/>
            <a:r>
              <a:rPr lang="en-US"/>
              <a:t>Easy to share – uses NuGet infrastructure</a:t>
            </a:r>
          </a:p>
          <a:p>
            <a:pPr lvl="1"/>
            <a:r>
              <a:rPr lang="en-US"/>
              <a:t>Easy to consume – </a:t>
            </a:r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 tool install -g</a:t>
            </a:r>
          </a:p>
          <a:p>
            <a:pPr lvl="1"/>
            <a:r>
              <a:rPr lang="en-US"/>
              <a:t>Easy to update, uninstall and manage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Helps you share your work both internally and publicly</a:t>
            </a:r>
          </a:p>
          <a:p>
            <a:pPr lvl="1"/>
            <a:r>
              <a:rPr lang="en-US"/>
              <a:t>Promotes building of small tools</a:t>
            </a:r>
          </a:p>
          <a:p>
            <a:pPr lvl="1"/>
            <a:r>
              <a:rPr lang="en-US"/>
              <a:t>Builds community – the more the merrier</a:t>
            </a:r>
          </a:p>
          <a:p>
            <a:pPr lvl="1"/>
            <a:r>
              <a:rPr lang="en-US"/>
              <a:t>It’s a great delivery mechanism for tools!</a:t>
            </a:r>
          </a:p>
          <a:p>
            <a:r>
              <a:rPr lang="en-US"/>
              <a:t>But: Requires installed .NET Core SDK</a:t>
            </a:r>
          </a:p>
        </p:txBody>
      </p:sp>
    </p:spTree>
    <p:extLst>
      <p:ext uri="{BB962C8B-B14F-4D97-AF65-F5344CB8AC3E}">
        <p14:creationId xmlns:p14="http://schemas.microsoft.com/office/powerpoint/2010/main" val="2760740249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219200"/>
            <a:ext cx="11480800" cy="4800600"/>
          </a:xfrm>
        </p:spPr>
        <p:txBody>
          <a:bodyPr/>
          <a:lstStyle/>
          <a:p>
            <a:r>
              <a:rPr lang="en-US" sz="2400"/>
              <a:t>Resources</a:t>
            </a:r>
          </a:p>
          <a:p>
            <a:pPr lvl="1"/>
            <a:r>
              <a:rPr lang="en-US" sz="2000"/>
              <a:t>Github: White Paper, Slides and Links</a:t>
            </a:r>
            <a:br>
              <a:rPr lang="en-US" sz="2000"/>
            </a:br>
            <a:br>
              <a:rPr lang="en-US" sz="600"/>
            </a:br>
            <a:r>
              <a:rPr lang="en-US" sz="2000">
                <a:solidFill>
                  <a:srgbClr val="00B0F0"/>
                </a:solidFill>
                <a:latin typeface="Consolas" panose="020B0609020204030204" pitchFamily="49" charset="0"/>
              </a:rPr>
              <a:t>https://github.com/RickStrahl/CodeMagazine-DotnetTools</a:t>
            </a:r>
            <a:endParaRPr lang="en-US" sz="2000"/>
          </a:p>
          <a:p>
            <a:r>
              <a:rPr lang="en-US" sz="2400"/>
              <a:t>Contact Rick</a:t>
            </a:r>
          </a:p>
          <a:p>
            <a:pPr lvl="1"/>
            <a:r>
              <a:rPr lang="en-US" sz="2000" b="1">
                <a:hlinkClick r:id="rId2"/>
              </a:rPr>
              <a:t>@RickStrahl</a:t>
            </a:r>
            <a:r>
              <a:rPr lang="en-US" sz="2000" b="1"/>
              <a:t>  on Twitter</a:t>
            </a:r>
          </a:p>
          <a:p>
            <a:pPr lvl="1"/>
            <a:r>
              <a:rPr lang="en-US" sz="2000" b="1">
                <a:hlinkClick r:id="rId3"/>
              </a:rPr>
              <a:t>https://weblog.west-wind.com</a:t>
            </a:r>
            <a:endParaRPr lang="en-US" sz="2000" b="1"/>
          </a:p>
          <a:p>
            <a:pPr lvl="1"/>
            <a:r>
              <a:rPr lang="en-US" sz="2000" b="1">
                <a:hlinkClick r:id="rId4"/>
              </a:rPr>
              <a:t>rstrahl@west-wind.com</a:t>
            </a:r>
            <a:r>
              <a:rPr lang="en-US" sz="2000" b="1"/>
              <a:t>	</a:t>
            </a:r>
            <a:endParaRPr lang="en-US" sz="2000"/>
          </a:p>
          <a:p>
            <a:pPr marL="457200" lvl="1" indent="0">
              <a:buNone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1485900" y="914400"/>
            <a:ext cx="9220200" cy="463203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274320" tIns="274320" rtlCol="0">
            <a:spAutoFit/>
          </a:bodyPr>
          <a:lstStyle/>
          <a:p>
            <a:pPr algn="l"/>
            <a:br>
              <a:rPr lang="en-US" sz="40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</a:t>
            </a: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Dotnet Tool is a glorified .NET Core </a:t>
            </a:r>
            <a:r>
              <a:rPr lang="en-US" sz="4000" b="0" strike="sngStrike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that can be easily shared and installed via NuGet.”</a:t>
            </a:r>
          </a:p>
          <a:p>
            <a:pPr algn="l"/>
            <a:endParaRPr lang="en-US" sz="40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40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40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40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38943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01F3-9D82-46F8-986A-5CB576E8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 Really… What’s a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FFC8-C2FE-4415-9C4C-59EE8186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876300"/>
            <a:ext cx="11040291" cy="5105400"/>
          </a:xfrm>
        </p:spPr>
        <p:txBody>
          <a:bodyPr/>
          <a:lstStyle/>
          <a:p>
            <a:r>
              <a:rPr lang="en-US" sz="2000"/>
              <a:t>An easy way to Share .NET Core Binaries</a:t>
            </a:r>
          </a:p>
          <a:p>
            <a:pPr lvl="1"/>
            <a:r>
              <a:rPr lang="en-US" sz="2000"/>
              <a:t>Allows distribution of binary Applications</a:t>
            </a:r>
          </a:p>
          <a:p>
            <a:pPr lvl="1"/>
            <a:r>
              <a:rPr lang="en-US" sz="2000"/>
              <a:t>Uses NuGet for publishing and consuming</a:t>
            </a:r>
          </a:p>
          <a:p>
            <a:pPr lvl="1"/>
            <a:r>
              <a:rPr lang="en-US" sz="2000"/>
              <a:t>Cross Platform – goes anywhere .NET Core goes</a:t>
            </a:r>
          </a:p>
          <a:p>
            <a:pPr marL="457200" lvl="1" indent="0">
              <a:buNone/>
            </a:pPr>
            <a:endParaRPr lang="en-US" sz="800"/>
          </a:p>
          <a:p>
            <a:r>
              <a:rPr lang="en-US" sz="2000"/>
              <a:t>Shareable User Created Tools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Create</a:t>
            </a:r>
            <a:endParaRPr lang="en-US" sz="2000"/>
          </a:p>
          <a:p>
            <a:pPr lvl="1"/>
            <a:r>
              <a:rPr lang="en-US" sz="2000"/>
              <a:t>Easy to </a:t>
            </a:r>
            <a:r>
              <a:rPr lang="en-US" sz="2000" b="1"/>
              <a:t>Publish 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Consume</a:t>
            </a:r>
            <a:endParaRPr lang="en-US" sz="2000" b="1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/>
              <a:t>Easy to </a:t>
            </a:r>
            <a:r>
              <a:rPr lang="en-US" sz="2000" b="1"/>
              <a:t>Update </a:t>
            </a:r>
          </a:p>
          <a:p>
            <a:pPr lvl="1"/>
            <a:r>
              <a:rPr lang="en-US" sz="2000"/>
              <a:t>Quick to </a:t>
            </a:r>
            <a:r>
              <a:rPr lang="en-US" sz="2000" b="1"/>
              <a:t>Uninstall</a:t>
            </a:r>
            <a:endParaRPr lang="en-US" sz="2000"/>
          </a:p>
          <a:p>
            <a:pPr lvl="1"/>
            <a:endParaRPr lang="en-US" sz="800" b="1"/>
          </a:p>
          <a:p>
            <a:r>
              <a:rPr lang="en-US" sz="2000"/>
              <a:t>But: Requires .NET Core SDK</a:t>
            </a:r>
          </a:p>
          <a:p>
            <a:pPr lvl="1"/>
            <a:r>
              <a:rPr lang="en-US" sz="2000" b="1"/>
              <a:t>Not</a:t>
            </a:r>
            <a:r>
              <a:rPr lang="en-US" sz="2000"/>
              <a:t> a generic Application Package Manager</a:t>
            </a:r>
          </a:p>
          <a:p>
            <a:pPr lvl="1"/>
            <a:r>
              <a:rPr lang="en-US" sz="2000"/>
              <a:t>Requires .NET Core SDK to consume</a:t>
            </a:r>
          </a:p>
        </p:txBody>
      </p:sp>
    </p:spTree>
    <p:extLst>
      <p:ext uri="{BB962C8B-B14F-4D97-AF65-F5344CB8AC3E}">
        <p14:creationId xmlns:p14="http://schemas.microsoft.com/office/powerpoint/2010/main" val="395843495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533400" y="762000"/>
            <a:ext cx="8534400" cy="487825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822960" tIns="274320" rIns="640080" rtlCol="0">
            <a:spAutoFit/>
          </a:bodyPr>
          <a:lstStyle/>
          <a:p>
            <a:pPr algn="l"/>
            <a:b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“Did you just describe NPM?”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Yup! Dotnet Tool is very much like NPM  for .NET Core.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37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7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89860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D09-7FDD-4C11-BB5F-EDABC658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for Developers and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E3D7-68FA-4F80-BFBE-F5E8E1CAD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Easy to build</a:t>
            </a:r>
          </a:p>
          <a:p>
            <a:pPr lvl="1"/>
            <a:r>
              <a:rPr lang="en-US"/>
              <a:t>Uses standard .NET Core projects</a:t>
            </a:r>
          </a:p>
          <a:p>
            <a:pPr lvl="1"/>
            <a:r>
              <a:rPr lang="en-US"/>
              <a:t>Uses existing NuGet Infrastructure</a:t>
            </a:r>
          </a:p>
          <a:p>
            <a:pPr lvl="1"/>
            <a:r>
              <a:rPr lang="en-US"/>
              <a:t>Nothing new to learn – it just works with existing tech</a:t>
            </a:r>
          </a:p>
          <a:p>
            <a:r>
              <a:rPr lang="en-US"/>
              <a:t>Sharing</a:t>
            </a:r>
          </a:p>
          <a:p>
            <a:pPr lvl="1"/>
            <a:r>
              <a:rPr lang="en-US"/>
              <a:t>Can be easily shared</a:t>
            </a:r>
          </a:p>
          <a:p>
            <a:pPr lvl="1"/>
            <a:r>
              <a:rPr lang="en-US"/>
              <a:t>No store review process makes publishing quick and easy</a:t>
            </a:r>
          </a:p>
          <a:p>
            <a:pPr lvl="1"/>
            <a:r>
              <a:rPr lang="en-US"/>
              <a:t>Makes it easy to expose tools to a large pool of users</a:t>
            </a:r>
          </a:p>
          <a:p>
            <a:r>
              <a:rPr lang="en-US"/>
              <a:t>Community</a:t>
            </a:r>
          </a:p>
          <a:p>
            <a:pPr lvl="1"/>
            <a:r>
              <a:rPr lang="en-US"/>
              <a:t>Ease of use and shareability promotes creation of small tools</a:t>
            </a:r>
          </a:p>
          <a:p>
            <a:pPr lvl="1"/>
            <a:r>
              <a:rPr lang="en-US"/>
              <a:t>Shared content helps build community</a:t>
            </a:r>
          </a:p>
        </p:txBody>
      </p:sp>
    </p:spTree>
    <p:extLst>
      <p:ext uri="{BB962C8B-B14F-4D97-AF65-F5344CB8AC3E}">
        <p14:creationId xmlns:p14="http://schemas.microsoft.com/office/powerpoint/2010/main" val="380590613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ABDF-4409-4F6B-818C-E991BE84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or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4B210-C9E4-46ED-9DBD-58DD7C05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1049000" cy="5334000"/>
          </a:xfrm>
        </p:spPr>
        <p:txBody>
          <a:bodyPr/>
          <a:lstStyle/>
          <a:p>
            <a:r>
              <a:rPr lang="en-US"/>
              <a:t>Dotnet Tools are easy to Share</a:t>
            </a:r>
          </a:p>
          <a:p>
            <a:pPr lvl="1"/>
            <a:r>
              <a:rPr lang="en-US"/>
              <a:t>You can easily install a dotnet tool through the SDK</a:t>
            </a:r>
          </a:p>
          <a:p>
            <a:pPr lvl="1"/>
            <a:r>
              <a:rPr lang="en-US"/>
              <a:t>Easily share across the organization or the Internet</a:t>
            </a:r>
            <a:br>
              <a:rPr lang="en-US"/>
            </a:br>
            <a:endParaRPr lang="en-US" sz="500"/>
          </a:p>
          <a:p>
            <a:r>
              <a:rPr lang="en-US"/>
              <a:t>Dotnet Tools are Platform Agnostic</a:t>
            </a:r>
          </a:p>
          <a:p>
            <a:pPr lvl="1"/>
            <a:r>
              <a:rPr lang="en-US"/>
              <a:t>Dotnet Tools can run cross-platform</a:t>
            </a:r>
          </a:p>
          <a:p>
            <a:pPr lvl="1"/>
            <a:r>
              <a:rPr lang="en-US"/>
              <a:t>No separate binaries required for each platform</a:t>
            </a:r>
            <a:br>
              <a:rPr lang="en-US"/>
            </a:br>
            <a:endParaRPr lang="en-US" sz="500"/>
          </a:p>
          <a:p>
            <a:r>
              <a:rPr lang="en-US"/>
              <a:t>Dotnet Tools have small Distribution Size</a:t>
            </a:r>
          </a:p>
          <a:p>
            <a:pPr lvl="1"/>
            <a:r>
              <a:rPr lang="en-US"/>
              <a:t>Only the Application Binaries need to be Distributed</a:t>
            </a:r>
          </a:p>
          <a:p>
            <a:pPr lvl="1"/>
            <a:endParaRPr lang="en-US" sz="500"/>
          </a:p>
          <a:p>
            <a:r>
              <a:rPr lang="en-US"/>
              <a:t>Binaries can be Self-Contained</a:t>
            </a:r>
          </a:p>
          <a:p>
            <a:pPr lvl="1"/>
            <a:r>
              <a:rPr lang="en-US"/>
              <a:t>Binaries can be built with </a:t>
            </a:r>
            <a:r>
              <a:rPr lang="en-US" b="1"/>
              <a:t>everything </a:t>
            </a:r>
            <a:r>
              <a:rPr lang="en-US"/>
              <a:t>they need to run</a:t>
            </a:r>
          </a:p>
          <a:p>
            <a:pPr lvl="1"/>
            <a:r>
              <a:rPr lang="en-US"/>
              <a:t>Dotnet Tools require the .NET Core SDK to run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78575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1FC0-CB02-4491-9E2C-26A7F195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What can you use Dotnet Tools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BEF6-0A8E-4E6B-89E9-C319FE0F8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762000"/>
            <a:ext cx="11480800" cy="5219700"/>
          </a:xfrm>
        </p:spPr>
        <p:txBody>
          <a:bodyPr/>
          <a:lstStyle/>
          <a:p>
            <a:r>
              <a:rPr lang="en-US" sz="1800"/>
              <a:t>Build and Dev Time Tools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Original design goal was for project helpers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Example: dotnet ef  tools Dotnet Tool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Example: dotnet watch (built in)</a:t>
            </a:r>
          </a:p>
          <a:p>
            <a:r>
              <a:rPr lang="en-US" sz="1800"/>
              <a:t>Generic Command Line Tools</a:t>
            </a:r>
          </a:p>
          <a:p>
            <a:pPr lvl="1"/>
            <a:r>
              <a:rPr lang="en-US" sz="1800"/>
              <a:t>Can be used for much more than dev tools</a:t>
            </a:r>
          </a:p>
          <a:p>
            <a:pPr lvl="1"/>
            <a:r>
              <a:rPr lang="en-US" sz="1800"/>
              <a:t>Generic Utilities: Converters and OS Tools</a:t>
            </a:r>
          </a:p>
          <a:p>
            <a:pPr lvl="1"/>
            <a:r>
              <a:rPr lang="en-US" sz="1800"/>
              <a:t>Shell Utils: Complex File Operations – one step above Powershell/bash etc.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Local Servers</a:t>
            </a:r>
          </a:p>
          <a:p>
            <a:pPr lvl="1"/>
            <a:r>
              <a:rPr lang="en-US" sz="1800"/>
              <a:t>You can run ASP.NET Core Servers locally</a:t>
            </a:r>
          </a:p>
          <a:p>
            <a:pPr lvl="1"/>
            <a:r>
              <a:rPr lang="en-US" sz="1800"/>
              <a:t>Run SPA apps locally</a:t>
            </a:r>
          </a:p>
          <a:p>
            <a:pPr lvl="1"/>
            <a:r>
              <a:rPr lang="en-US" sz="1800"/>
              <a:t>Hybrid Applications - desktop UI running browsers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UI Applications (WPF/WinForms) work too!</a:t>
            </a:r>
          </a:p>
          <a:p>
            <a:pPr lvl="1"/>
            <a:r>
              <a:rPr lang="en-US" sz="1600"/>
              <a:t>WinForms and WPF applications work</a:t>
            </a:r>
          </a:p>
          <a:p>
            <a:pPr lvl="1"/>
            <a:r>
              <a:rPr lang="en-US" sz="1600"/>
              <a:t>Not cross-platform</a:t>
            </a:r>
          </a:p>
          <a:p>
            <a:pPr lvl="1"/>
            <a:r>
              <a:rPr lang="en-US" sz="1600"/>
              <a:t>Require .NET Core Desktop Runtimes </a:t>
            </a:r>
            <a:r>
              <a:rPr lang="en-US" sz="1200">
                <a:solidFill>
                  <a:schemeClr val="tx1">
                    <a:lumMod val="65000"/>
                  </a:schemeClr>
                </a:solidFill>
              </a:rPr>
              <a:t>(SDK installed, but not in 5.0)</a:t>
            </a:r>
            <a:endParaRPr lang="en-US" sz="160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64554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7EA05-B6F3-4B53-ADDE-C7BD7EB7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6806"/>
            <a:ext cx="10363200" cy="1362075"/>
          </a:xfrm>
        </p:spPr>
        <p:txBody>
          <a:bodyPr/>
          <a:lstStyle/>
          <a:p>
            <a:r>
              <a:rPr lang="en-US" sz="2800"/>
              <a:t>Creating and using Dotnet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8D0D0-2C4D-43F4-BC80-F6CB1CB3B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>
                <a:solidFill>
                  <a:srgbClr val="FFFFCC"/>
                </a:solidFill>
              </a:rPr>
              <a:t>create, publish, manage and consume</a:t>
            </a:r>
          </a:p>
        </p:txBody>
      </p:sp>
    </p:spTree>
    <p:extLst>
      <p:ext uri="{BB962C8B-B14F-4D97-AF65-F5344CB8AC3E}">
        <p14:creationId xmlns:p14="http://schemas.microsoft.com/office/powerpoint/2010/main" val="3698880059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971</Words>
  <Application>Microsoft Office PowerPoint</Application>
  <PresentationFormat>Widescreen</PresentationFormat>
  <Paragraphs>192</Paragraphs>
  <Slides>24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Consolas</vt:lpstr>
      <vt:lpstr>Sagona ExtraLight</vt:lpstr>
      <vt:lpstr>Segoe UI</vt:lpstr>
      <vt:lpstr>Times New Roman</vt:lpstr>
      <vt:lpstr>Verdana</vt:lpstr>
      <vt:lpstr>Wingdings</vt:lpstr>
      <vt:lpstr>devteach-template</vt:lpstr>
      <vt:lpstr>Using 'Dotnet Tools'  to create Reusable and Shareable  Tools and Applications</vt:lpstr>
      <vt:lpstr>PowerPoint Presentation</vt:lpstr>
      <vt:lpstr>PowerPoint Presentation</vt:lpstr>
      <vt:lpstr>So Really… What’s a Dotnet Tool?</vt:lpstr>
      <vt:lpstr>PowerPoint Presentation</vt:lpstr>
      <vt:lpstr>Benefits for Developers and Community</vt:lpstr>
      <vt:lpstr>Binary or Dotnet Tool?</vt:lpstr>
      <vt:lpstr>What can you use Dotnet Tools for?</vt:lpstr>
      <vt:lpstr>Creating and using Dotnet Tools</vt:lpstr>
      <vt:lpstr>Dotnet Tools Infrastructure</vt:lpstr>
      <vt:lpstr>Creating a Dotnet Tool Project</vt:lpstr>
      <vt:lpstr>NuGet Package</vt:lpstr>
      <vt:lpstr>Install and Manage Dotnet Tools</vt:lpstr>
      <vt:lpstr>Listing Installed Components</vt:lpstr>
      <vt:lpstr>Search for Public Dotnet Tools</vt:lpstr>
      <vt:lpstr>Running a Dotnet Tool</vt:lpstr>
      <vt:lpstr>How does the Pathing work?</vt:lpstr>
      <vt:lpstr>Dotnet Tool Examples</vt:lpstr>
      <vt:lpstr>Visual Studio Snippet Converter</vt:lpstr>
      <vt:lpstr>Html Packager</vt:lpstr>
      <vt:lpstr>Live Reload Server</vt:lpstr>
      <vt:lpstr>Legacy Application Server</vt:lpstr>
      <vt:lpstr>Dotnet Tools 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2020-07-27T21:25:53Z</dcterms:modified>
</cp:coreProperties>
</file>